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10" r:id="rId2"/>
  </p:sldMasterIdLst>
  <p:notesMasterIdLst>
    <p:notesMasterId r:id="rId12"/>
  </p:notesMasterIdLst>
  <p:sldIdLst>
    <p:sldId id="296" r:id="rId3"/>
    <p:sldId id="337" r:id="rId4"/>
    <p:sldId id="315" r:id="rId5"/>
    <p:sldId id="298" r:id="rId6"/>
    <p:sldId id="317" r:id="rId7"/>
    <p:sldId id="335" r:id="rId8"/>
    <p:sldId id="314" r:id="rId9"/>
    <p:sldId id="333" r:id="rId10"/>
    <p:sldId id="336" r:id="rId11"/>
  </p:sldIdLst>
  <p:sldSz cx="9144000" cy="6858000" type="screen4x3"/>
  <p:notesSz cx="9866313" cy="673576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D60093"/>
    <a:srgbClr val="FEFE60"/>
    <a:srgbClr val="FF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64" autoAdjust="0"/>
    <p:restoredTop sz="86462" autoAdjust="0"/>
  </p:normalViewPr>
  <p:slideViewPr>
    <p:cSldViewPr>
      <p:cViewPr varScale="1">
        <p:scale>
          <a:sx n="62" d="100"/>
          <a:sy n="62" d="100"/>
        </p:scale>
        <p:origin x="-122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3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42751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858" tIns="47430" rIns="94858" bIns="47430" numCol="1" anchor="t" anchorCtr="0" compatLnSpc="1">
            <a:prstTxWarp prst="textNoShape">
              <a:avLst/>
            </a:prstTxWarp>
          </a:bodyPr>
          <a:lstStyle>
            <a:lvl1pPr defTabSz="898525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5589588" y="0"/>
            <a:ext cx="42751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858" tIns="47430" rIns="94858" bIns="47430" numCol="1" anchor="t" anchorCtr="0" compatLnSpc="1">
            <a:prstTxWarp prst="textNoShape">
              <a:avLst/>
            </a:prstTxWarp>
          </a:bodyPr>
          <a:lstStyle>
            <a:lvl1pPr algn="r" defTabSz="898525">
              <a:defRPr sz="1300"/>
            </a:lvl1pPr>
          </a:lstStyle>
          <a:p>
            <a:fld id="{7DCB53B0-9B4C-485D-9099-1D0287F8EC6F}" type="datetimeFigureOut">
              <a:rPr lang="ru-RU"/>
              <a:pPr/>
              <a:t>11.01.2023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48025" y="504825"/>
            <a:ext cx="3370263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97" tIns="48299" rIns="96597" bIns="48299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987425" y="3198813"/>
            <a:ext cx="7893050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858" tIns="47430" rIns="94858" bIns="47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0" y="6397625"/>
            <a:ext cx="42751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858" tIns="47430" rIns="94858" bIns="47430" numCol="1" anchor="b" anchorCtr="0" compatLnSpc="1">
            <a:prstTxWarp prst="textNoShape">
              <a:avLst/>
            </a:prstTxWarp>
          </a:bodyPr>
          <a:lstStyle>
            <a:lvl1pPr defTabSz="898525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5589588" y="6397625"/>
            <a:ext cx="42751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858" tIns="47430" rIns="94858" bIns="47430" numCol="1" anchor="b" anchorCtr="0" compatLnSpc="1">
            <a:prstTxWarp prst="textNoShape">
              <a:avLst/>
            </a:prstTxWarp>
          </a:bodyPr>
          <a:lstStyle>
            <a:lvl1pPr algn="r" defTabSz="898525">
              <a:defRPr sz="1300"/>
            </a:lvl1pPr>
          </a:lstStyle>
          <a:p>
            <a:fld id="{D338B920-7318-40D9-B3BE-5266FE98FDF2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DB7DA-A061-4CC1-877D-5F8AB6D690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29A1B3-2F25-42A9-B8A8-ADC2F2A8DD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8B60B-3A25-422A-9E13-387C5E9674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C8DD7C-7D4D-44A2-9BCA-69F707CB7F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6A029A7-1041-4DC6-9E06-F2B5F21A83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4944" y="-1"/>
              <a:ext cx="816" cy="3976"/>
              <a:chOff x="4944" y="-1"/>
              <a:chExt cx="816" cy="3976"/>
            </a:xfrm>
          </p:grpSpPr>
          <p:grpSp>
            <p:nvGrpSpPr>
              <p:cNvPr id="20" name="Group 7"/>
              <p:cNvGrpSpPr>
                <a:grpSpLocks/>
              </p:cNvGrpSpPr>
              <p:nvPr userDrawn="1"/>
            </p:nvGrpSpPr>
            <p:grpSpPr bwMode="auto">
              <a:xfrm>
                <a:off x="5280" y="-1"/>
                <a:ext cx="480" cy="1432"/>
                <a:chOff x="5280" y="-1"/>
                <a:chExt cx="480" cy="1432"/>
              </a:xfrm>
            </p:grpSpPr>
            <p:grpSp>
              <p:nvGrpSpPr>
                <p:cNvPr id="41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6" y="-2"/>
                  <a:ext cx="174" cy="176"/>
                  <a:chOff x="1677" y="323"/>
                  <a:chExt cx="1690" cy="2560"/>
                </a:xfrm>
              </p:grpSpPr>
              <p:grpSp>
                <p:nvGrpSpPr>
                  <p:cNvPr id="5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77" y="323"/>
                    <a:ext cx="1690" cy="2560"/>
                    <a:chOff x="1677" y="323"/>
                    <a:chExt cx="1690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43" y="323"/>
                      <a:ext cx="1234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87" y="381"/>
                      <a:ext cx="864" cy="2065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629" y="745"/>
                    <a:ext cx="262" cy="524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697" y="1588"/>
                    <a:ext cx="398" cy="349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444" y="1923"/>
                    <a:ext cx="146" cy="567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10" y="1588"/>
                    <a:ext cx="389" cy="247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5" y="934"/>
                    <a:ext cx="233" cy="378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 cstate="email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 cstate="email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 cstate="email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 cstate="email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 cstate="email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 cstate="email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 cstate="email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 cstate="email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 cstate="email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 cstate="email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 cstate="email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 cstate="email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 cstate="email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 cstate="email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 cstate="email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 cstate="email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 cstate="email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 cstate="email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 cstate="email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 cstate="email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 cstate="email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 cstate="email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 cstate="email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 cstate="email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 cstate="email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 cstate="email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 cstate="email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 cstate="email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 cstate="email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ru-RU"/>
            </a:p>
          </p:txBody>
        </p:sp>
      </p:grpSp>
      <p:sp>
        <p:nvSpPr>
          <p:cNvPr id="36921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0013"/>
            <a:ext cx="6965950" cy="20574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6922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0" y="3886200"/>
            <a:ext cx="564038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7B6D0-04C0-43C0-845C-9656DEE307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8A496-E73C-4696-8320-2C96BD4CC6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C83BB-2AC0-4012-AA26-9783572C27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E3876-59F5-4B93-AF48-5B63EA2989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031C6-0114-45F0-AACF-A113B7FBCB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F5AE1-7D1A-4512-98F3-D26EE92433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BECA0B-9C30-4E2B-9705-39847B82CB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2050A9-58C3-447B-BA70-F8E786BDBA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421E2-775F-490C-A802-E27DA402BF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BFA"/>
            </a:gs>
            <a:gs pos="30000">
              <a:srgbClr val="C4D6EB"/>
            </a:gs>
            <a:gs pos="60001">
              <a:srgbClr val="85C2FF"/>
            </a:gs>
            <a:gs pos="100000">
              <a:srgbClr val="5E9E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180C215-2D4C-430F-A7FF-FA7E59FD36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2" r:id="rId2"/>
    <p:sldLayoutId id="2147483721" r:id="rId3"/>
    <p:sldLayoutId id="2147483720" r:id="rId4"/>
    <p:sldLayoutId id="2147483719" r:id="rId5"/>
    <p:sldLayoutId id="2147483718" r:id="rId6"/>
    <p:sldLayoutId id="2147483717" r:id="rId7"/>
    <p:sldLayoutId id="2147483716" r:id="rId8"/>
    <p:sldLayoutId id="2147483715" r:id="rId9"/>
    <p:sldLayoutId id="2147483714" r:id="rId10"/>
    <p:sldLayoutId id="2147483713" r:id="rId11"/>
    <p:sldLayoutId id="2147483712" r:id="rId12"/>
    <p:sldLayoutId id="214748372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227013"/>
            <a:ext cx="7477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4339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598613"/>
            <a:ext cx="7386638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7" name="Rectangle 59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301625" y="6242050"/>
            <a:ext cx="1782763" cy="4746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8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7425" y="6248400"/>
            <a:ext cx="3455988" cy="4746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9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248400"/>
            <a:ext cx="1755775" cy="4746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2314E4DC-5E87-482E-B75C-8EE3F4998D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3"/>
        </a:buBlip>
        <a:defRPr sz="3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4"/>
        </a:buBlip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5"/>
        </a:buBlip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 smtClean="0">
                <a:solidFill>
                  <a:schemeClr val="accent2"/>
                </a:solidFill>
              </a:rPr>
              <a:t>Муниципальное  дошкольное образовательное бюджетное учреждение «Детский сад с.Ракитное» </a:t>
            </a:r>
            <a:r>
              <a:rPr lang="ru-RU" sz="1800" dirty="0" err="1" smtClean="0">
                <a:solidFill>
                  <a:schemeClr val="accent2"/>
                </a:solidFill>
              </a:rPr>
              <a:t>Дальнереченского</a:t>
            </a:r>
            <a:r>
              <a:rPr lang="ru-RU" sz="1800" dirty="0" smtClean="0">
                <a:solidFill>
                  <a:schemeClr val="accent2"/>
                </a:solidFill>
              </a:rPr>
              <a:t> муниципального района Приморского края</a:t>
            </a:r>
            <a:r>
              <a:rPr lang="ru-RU" sz="1800" dirty="0" smtClean="0"/>
              <a:t> </a:t>
            </a:r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2997200"/>
            <a:ext cx="8229600" cy="3527425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endParaRPr lang="ru-RU" b="1" dirty="0" smtClean="0">
              <a:solidFill>
                <a:srgbClr val="D60093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b="1" dirty="0" smtClean="0">
                <a:solidFill>
                  <a:srgbClr val="D60093"/>
                </a:solidFill>
              </a:rPr>
              <a:t>Использование технологии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b="1" dirty="0" smtClean="0">
                <a:solidFill>
                  <a:srgbClr val="D60093"/>
                </a:solidFill>
              </a:rPr>
              <a:t>«Навстречу друг другу»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b="1" dirty="0" smtClean="0">
                <a:solidFill>
                  <a:srgbClr val="D60093"/>
                </a:solidFill>
              </a:rPr>
              <a:t>при взаимодействии взрослых и детей</a:t>
            </a:r>
            <a:endParaRPr lang="ru-RU" b="1" dirty="0" smtClean="0">
              <a:solidFill>
                <a:schemeClr val="accent2"/>
              </a:solidFill>
            </a:endParaRPr>
          </a:p>
          <a:p>
            <a:pPr algn="r">
              <a:lnSpc>
                <a:spcPct val="80000"/>
              </a:lnSpc>
              <a:buFontTx/>
              <a:buNone/>
            </a:pPr>
            <a:endParaRPr lang="ru-RU" sz="1800" dirty="0" smtClean="0">
              <a:solidFill>
                <a:schemeClr val="accent2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2000" dirty="0" smtClean="0">
                <a:solidFill>
                  <a:srgbClr val="D60093"/>
                </a:solidFill>
              </a:rPr>
              <a:t>Воспитатель: Кравченко Альбина Алексеевна</a:t>
            </a:r>
          </a:p>
        </p:txBody>
      </p:sp>
      <p:pic>
        <p:nvPicPr>
          <p:cNvPr id="57352" name="Picture 8" descr="физра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03848" y="1557338"/>
            <a:ext cx="3168352" cy="1871662"/>
          </a:xfrm>
          <a:prstGeom prst="rect">
            <a:avLst/>
          </a:prstGeom>
          <a:noFill/>
          <a:ln w="38100">
            <a:solidFill>
              <a:srgbClr val="FEFE60"/>
            </a:solidFill>
            <a:miter lim="800000"/>
            <a:headEnd/>
            <a:tailEnd/>
          </a:ln>
        </p:spPr>
      </p:pic>
      <p:pic>
        <p:nvPicPr>
          <p:cNvPr id="57355" name="Picture 11" descr="цветок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79513" y="4869160"/>
            <a:ext cx="1800199" cy="157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>
                <a:solidFill>
                  <a:srgbClr val="D60093"/>
                </a:solidFill>
              </a:rPr>
              <a:t>«Навстречу друг другу» </a:t>
            </a:r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3924300" y="1600200"/>
            <a:ext cx="4762500" cy="4525963"/>
          </a:xfrm>
        </p:spPr>
        <p:txBody>
          <a:bodyPr/>
          <a:lstStyle/>
          <a:p>
            <a:r>
              <a:rPr lang="ru-RU" sz="2400" dirty="0" err="1" smtClean="0">
                <a:solidFill>
                  <a:schemeClr val="accent2"/>
                </a:solidFill>
              </a:rPr>
              <a:t>Психолого</a:t>
            </a:r>
            <a:r>
              <a:rPr lang="ru-RU" sz="2400" dirty="0" smtClean="0">
                <a:solidFill>
                  <a:schemeClr val="accent2"/>
                </a:solidFill>
              </a:rPr>
              <a:t>- педагогическая технология эмоционального сближения взрослого и ребёнка в процессе взаимодействия на совместной двигательно-игровой деятельности.</a:t>
            </a:r>
          </a:p>
          <a:p>
            <a:r>
              <a:rPr lang="ru-RU" sz="2400" dirty="0" smtClean="0">
                <a:solidFill>
                  <a:schemeClr val="accent2"/>
                </a:solidFill>
              </a:rPr>
              <a:t>Автор технологии- М.Н.Попова</a:t>
            </a:r>
          </a:p>
        </p:txBody>
      </p:sp>
      <p:pic>
        <p:nvPicPr>
          <p:cNvPr id="58375" name="Picture 7" descr="цветок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235825" y="5022850"/>
            <a:ext cx="1462088" cy="142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77" name="Picture 9" descr="на прогулке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23850" y="4221163"/>
            <a:ext cx="3024188" cy="2268537"/>
          </a:xfrm>
          <a:prstGeom prst="rect">
            <a:avLst/>
          </a:prstGeom>
          <a:noFill/>
          <a:ln w="38100">
            <a:solidFill>
              <a:srgbClr val="D60093"/>
            </a:solidFill>
            <a:miter lim="800000"/>
            <a:headEnd/>
            <a:tailEnd/>
          </a:ln>
        </p:spPr>
      </p:pic>
      <p:pic>
        <p:nvPicPr>
          <p:cNvPr id="58378" name="Picture 10" descr="дети с папой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55650" y="1412875"/>
            <a:ext cx="3024188" cy="2270125"/>
          </a:xfrm>
          <a:prstGeom prst="rect">
            <a:avLst/>
          </a:prstGeom>
          <a:noFill/>
          <a:ln w="38100">
            <a:solidFill>
              <a:srgbClr val="FEFE6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ru-RU" sz="2800" b="1" dirty="0" err="1" smtClean="0">
                <a:solidFill>
                  <a:srgbClr val="D60093"/>
                </a:solidFill>
              </a:rPr>
              <a:t>Здоровьесберегающие</a:t>
            </a:r>
            <a:r>
              <a:rPr lang="ru-RU" sz="2800" b="1" dirty="0" smtClean="0">
                <a:solidFill>
                  <a:srgbClr val="D60093"/>
                </a:solidFill>
              </a:rPr>
              <a:t> технологии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91513" cy="5472112"/>
          </a:xfrm>
        </p:spPr>
        <p:txBody>
          <a:bodyPr/>
          <a:lstStyle/>
          <a:p>
            <a:pPr algn="ctr"/>
            <a:r>
              <a:rPr lang="ru-RU" sz="2400" dirty="0" smtClean="0">
                <a:solidFill>
                  <a:schemeClr val="accent2"/>
                </a:solidFill>
                <a:latin typeface="Times New Roman" pitchFamily="18" charset="0"/>
              </a:rPr>
              <a:t>это система мер, включающая взаимосвязь и взаимодействие всех факторов образовательной среды, направленных на сохранение здоровья ребенка на всех этапах его обучения и развития. </a:t>
            </a:r>
          </a:p>
          <a:p>
            <a:pPr algn="ctr"/>
            <a:endParaRPr lang="ru-RU" sz="1400" dirty="0" smtClean="0">
              <a:solidFill>
                <a:schemeClr val="accent2"/>
              </a:solidFill>
              <a:latin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hlink"/>
                </a:solidFill>
                <a:latin typeface="Times New Roman" pitchFamily="18" charset="0"/>
              </a:rPr>
              <a:t>Цель </a:t>
            </a:r>
            <a:r>
              <a:rPr lang="ru-RU" sz="2400" b="1" dirty="0" err="1" smtClean="0">
                <a:solidFill>
                  <a:schemeClr val="hlink"/>
                </a:solidFill>
                <a:latin typeface="Times New Roman" pitchFamily="18" charset="0"/>
              </a:rPr>
              <a:t>здоровьесберегающих</a:t>
            </a:r>
            <a:r>
              <a:rPr lang="ru-RU" sz="2400" b="1" dirty="0" smtClean="0">
                <a:solidFill>
                  <a:schemeClr val="hlink"/>
                </a:solidFill>
                <a:latin typeface="Times New Roman" pitchFamily="18" charset="0"/>
              </a:rPr>
              <a:t> технологий</a:t>
            </a:r>
            <a:r>
              <a:rPr lang="ru-RU" sz="2400" dirty="0" smtClean="0">
                <a:solidFill>
                  <a:schemeClr val="hlink"/>
                </a:solidFill>
                <a:latin typeface="Times New Roman" pitchFamily="18" charset="0"/>
              </a:rPr>
              <a:t> – обеспечить дошкольнику возможность сохранения здоровья, сформировать у него необходимые знания, умения и навыки  по здоровому образу жизни, научить использовать полученные знания в повседневной жизни.</a:t>
            </a:r>
          </a:p>
          <a:p>
            <a:pPr algn="ctr"/>
            <a:endParaRPr lang="ru-RU" sz="1400" dirty="0" smtClean="0">
              <a:solidFill>
                <a:schemeClr val="hlink"/>
              </a:solidFill>
              <a:latin typeface="Times New Roman" pitchFamily="18" charset="0"/>
            </a:endParaRPr>
          </a:p>
          <a:p>
            <a:pPr algn="ctr">
              <a:buFontTx/>
              <a:buNone/>
            </a:pPr>
            <a:r>
              <a:rPr lang="ru-RU" sz="2400" b="1" dirty="0" smtClean="0">
                <a:solidFill>
                  <a:srgbClr val="D60093"/>
                </a:solidFill>
                <a:latin typeface="Times New Roman" pitchFamily="18" charset="0"/>
              </a:rPr>
              <a:t>Приоритетная задача дошкольного образования-</a:t>
            </a:r>
            <a:r>
              <a:rPr lang="ru-RU" sz="2400" dirty="0" smtClean="0">
                <a:solidFill>
                  <a:schemeClr val="accent2"/>
                </a:solidFill>
                <a:latin typeface="Times New Roman" pitchFamily="18" charset="0"/>
              </a:rPr>
              <a:t> сохранение, поддержание и обогащение здоровья субъектов педагогического процесса в детском саду: детей, педагогов и родителей. </a:t>
            </a:r>
          </a:p>
        </p:txBody>
      </p:sp>
      <p:pic>
        <p:nvPicPr>
          <p:cNvPr id="93189" name="Picture 5" descr="цветок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956550" y="188913"/>
            <a:ext cx="925513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>
                <a:solidFill>
                  <a:srgbClr val="D60093"/>
                </a:solidFill>
              </a:rPr>
              <a:t>Этапы реализации технологии </a:t>
            </a:r>
            <a:br>
              <a:rPr lang="ru-RU" sz="2400" b="1" dirty="0" smtClean="0">
                <a:solidFill>
                  <a:srgbClr val="D60093"/>
                </a:solidFill>
              </a:rPr>
            </a:br>
            <a:r>
              <a:rPr lang="ru-RU" sz="2400" b="1" dirty="0" smtClean="0">
                <a:solidFill>
                  <a:srgbClr val="D60093"/>
                </a:solidFill>
              </a:rPr>
              <a:t>«Навстречу друг другу» в ДОУ</a:t>
            </a: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600200"/>
            <a:ext cx="3168650" cy="4525963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ru-RU" sz="2000" b="1" dirty="0" smtClean="0">
                <a:solidFill>
                  <a:srgbClr val="FEFE60"/>
                </a:solidFill>
              </a:rPr>
              <a:t>Сотрудничество 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sz="2000" b="1" dirty="0" smtClean="0">
                <a:solidFill>
                  <a:srgbClr val="FEFE60"/>
                </a:solidFill>
              </a:rPr>
              <a:t>и взаимодействие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sz="2000" dirty="0" smtClean="0">
                <a:solidFill>
                  <a:srgbClr val="D60093"/>
                </a:solidFill>
              </a:rPr>
              <a:t>взрослых и детей</a:t>
            </a:r>
            <a:r>
              <a:rPr lang="ru-RU" sz="2000" b="1" dirty="0" smtClean="0">
                <a:solidFill>
                  <a:srgbClr val="FEFE60"/>
                </a:solidFill>
              </a:rPr>
              <a:t>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sz="2000" dirty="0" smtClean="0">
                <a:solidFill>
                  <a:srgbClr val="D60093"/>
                </a:solidFill>
              </a:rPr>
              <a:t>на всех этапах </a:t>
            </a:r>
            <a:endParaRPr lang="ru-RU" sz="2000" b="1" dirty="0" smtClean="0">
              <a:solidFill>
                <a:srgbClr val="D60093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 sz="1600" dirty="0" smtClean="0">
              <a:solidFill>
                <a:srgbClr val="D60093"/>
              </a:solidFill>
            </a:endParaRPr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140200" y="1600200"/>
            <a:ext cx="4546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000" dirty="0" smtClean="0">
                <a:solidFill>
                  <a:srgbClr val="FEFE60"/>
                </a:solidFill>
              </a:rPr>
              <a:t>1 этап</a:t>
            </a:r>
            <a:r>
              <a:rPr lang="ru-RU" sz="2000" dirty="0" smtClean="0">
                <a:solidFill>
                  <a:schemeClr val="accent2"/>
                </a:solidFill>
              </a:rPr>
              <a:t>: Диагностический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000" dirty="0" smtClean="0">
                <a:solidFill>
                  <a:schemeClr val="accent2"/>
                </a:solidFill>
              </a:rPr>
              <a:t>     (анкеты, беседы с родителями)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2000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ru-RU" sz="2000" dirty="0" smtClean="0">
                <a:solidFill>
                  <a:srgbClr val="FEFE60"/>
                </a:solidFill>
              </a:rPr>
              <a:t>2 этап</a:t>
            </a:r>
            <a:r>
              <a:rPr lang="ru-RU" sz="2000" dirty="0" smtClean="0">
                <a:solidFill>
                  <a:schemeClr val="accent2"/>
                </a:solidFill>
              </a:rPr>
              <a:t>: Подготовительный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000" dirty="0" smtClean="0">
                <a:solidFill>
                  <a:schemeClr val="accent2"/>
                </a:solidFill>
              </a:rPr>
              <a:t>     (консультации, тренинги с родителями и педагогами) 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2000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ru-RU" sz="2000" dirty="0" smtClean="0">
                <a:solidFill>
                  <a:srgbClr val="FEFE60"/>
                </a:solidFill>
              </a:rPr>
              <a:t>3 этап</a:t>
            </a:r>
            <a:r>
              <a:rPr lang="ru-RU" sz="2000" dirty="0" smtClean="0">
                <a:solidFill>
                  <a:schemeClr val="accent2"/>
                </a:solidFill>
              </a:rPr>
              <a:t>: Основной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000" dirty="0" smtClean="0">
                <a:solidFill>
                  <a:schemeClr val="accent2"/>
                </a:solidFill>
              </a:rPr>
              <a:t>     (двигательно-игровая деятельность)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2000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ru-RU" sz="2000" dirty="0" smtClean="0">
                <a:solidFill>
                  <a:srgbClr val="FEFE60"/>
                </a:solidFill>
              </a:rPr>
              <a:t>4 этап</a:t>
            </a:r>
            <a:r>
              <a:rPr lang="ru-RU" sz="2000" dirty="0" smtClean="0">
                <a:solidFill>
                  <a:schemeClr val="accent2"/>
                </a:solidFill>
              </a:rPr>
              <a:t>: Заключительный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000" dirty="0" smtClean="0">
                <a:solidFill>
                  <a:schemeClr val="accent2"/>
                </a:solidFill>
              </a:rPr>
              <a:t>     (наблюдения, беседы, анкеты)</a:t>
            </a:r>
          </a:p>
        </p:txBody>
      </p:sp>
      <p:pic>
        <p:nvPicPr>
          <p:cNvPr id="59398" name="Picture 6" descr="цветок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95288" y="404813"/>
            <a:ext cx="1101725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399" name="Picture 7" descr="технология НДД и др 058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79388" y="3789040"/>
            <a:ext cx="3960812" cy="2592288"/>
          </a:xfrm>
          <a:prstGeom prst="rect">
            <a:avLst/>
          </a:prstGeom>
          <a:noFill/>
          <a:ln w="38100">
            <a:solidFill>
              <a:srgbClr val="D60093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74638"/>
            <a:ext cx="8291512" cy="777875"/>
          </a:xfrm>
        </p:spPr>
        <p:txBody>
          <a:bodyPr/>
          <a:lstStyle/>
          <a:p>
            <a:r>
              <a:rPr lang="ru-RU" sz="2400" b="1" dirty="0" smtClean="0">
                <a:solidFill>
                  <a:srgbClr val="D60093"/>
                </a:solidFill>
              </a:rPr>
              <a:t>Совместные физкультурные занятия с родителями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836613"/>
            <a:ext cx="4038600" cy="5289550"/>
          </a:xfrm>
        </p:spPr>
        <p:txBody>
          <a:bodyPr/>
          <a:lstStyle/>
          <a:p>
            <a:pPr algn="ctr">
              <a:buFontTx/>
              <a:buNone/>
            </a:pPr>
            <a:endParaRPr lang="ru-RU" sz="2400" dirty="0" smtClean="0">
              <a:solidFill>
                <a:srgbClr val="FEFE60"/>
              </a:solidFill>
            </a:endParaRPr>
          </a:p>
          <a:p>
            <a:endParaRPr lang="ru-RU" sz="2400" dirty="0" smtClean="0">
              <a:solidFill>
                <a:srgbClr val="FEFE60"/>
              </a:solidFill>
            </a:endParaRPr>
          </a:p>
        </p:txBody>
      </p:sp>
      <p:sp>
        <p:nvSpPr>
          <p:cNvPr id="9626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27538" y="981075"/>
            <a:ext cx="4537075" cy="5145088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endParaRPr lang="ru-RU" dirty="0" smtClean="0">
              <a:solidFill>
                <a:srgbClr val="FEFE60"/>
              </a:solidFill>
            </a:endParaRPr>
          </a:p>
        </p:txBody>
      </p:sp>
      <p:pic>
        <p:nvPicPr>
          <p:cNvPr id="96261" name="Picture 5" descr="цветок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" y="908720"/>
            <a:ext cx="135255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Объект 7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124744"/>
            <a:ext cx="7056783" cy="47347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ru-RU" sz="3600" b="1" i="1" dirty="0" smtClean="0">
                <a:solidFill>
                  <a:schemeClr val="accent6"/>
                </a:solidFill>
              </a:rPr>
              <a:t>Задачи ДОУ по физическому воспитанию с родителями:</a:t>
            </a:r>
            <a:endParaRPr lang="ru-RU" sz="3600" dirty="0" smtClean="0">
              <a:solidFill>
                <a:schemeClr val="accent6"/>
              </a:solidFill>
              <a:cs typeface="Times New Roman" pitchFamily="18" charset="0"/>
            </a:endParaRP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71550" y="4652963"/>
            <a:ext cx="7129463" cy="1871662"/>
          </a:xfrm>
        </p:spPr>
        <p:txBody>
          <a:bodyPr/>
          <a:lstStyle/>
          <a:p>
            <a:pPr algn="ctr">
              <a:buFontTx/>
              <a:buNone/>
            </a:pPr>
            <a:endParaRPr lang="ru-RU" sz="2000" dirty="0" smtClean="0">
              <a:solidFill>
                <a:schemeClr val="accent2"/>
              </a:solidFill>
            </a:endParaRPr>
          </a:p>
        </p:txBody>
      </p:sp>
      <p:pic>
        <p:nvPicPr>
          <p:cNvPr id="91141" name="Picture 5" descr="цветок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11188" y="5373688"/>
            <a:ext cx="1141412" cy="1109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59632" y="1628800"/>
            <a:ext cx="734481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bg1"/>
              </a:buClr>
              <a:buFont typeface="Wingdings" pitchFamily="2" charset="2"/>
              <a:buChar char="v"/>
            </a:pP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Познакомить с упражнениями и  подвижными играми, способствующими развитию двигательных навыков;</a:t>
            </a:r>
          </a:p>
          <a:p>
            <a:pPr marL="342900" indent="-342900">
              <a:buClr>
                <a:schemeClr val="bg1"/>
              </a:buClr>
              <a:buFont typeface="Wingdings" pitchFamily="2" charset="2"/>
              <a:buChar char="v"/>
            </a:pP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Освоить приемы обучения упражнениям;</a:t>
            </a:r>
          </a:p>
          <a:p>
            <a:pPr marL="342900" indent="-342900">
              <a:buClr>
                <a:schemeClr val="bg1"/>
              </a:buClr>
              <a:buFont typeface="Wingdings" pitchFamily="2" charset="2"/>
              <a:buChar char="v"/>
            </a:pP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Наладить эмоциональный контакт с ребенком;</a:t>
            </a:r>
          </a:p>
          <a:p>
            <a:pPr marL="342900" indent="-342900">
              <a:buClr>
                <a:schemeClr val="bg1"/>
              </a:buClr>
              <a:buFont typeface="Wingdings" pitchFamily="2" charset="2"/>
              <a:buChar char="v"/>
            </a:pP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Помочь адаптироваться ребенку в детском саду;</a:t>
            </a:r>
            <a:endParaRPr lang="ru-RU" sz="32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82700"/>
          </a:xfrm>
        </p:spPr>
        <p:txBody>
          <a:bodyPr/>
          <a:lstStyle/>
          <a:p>
            <a:r>
              <a:rPr lang="ru-RU" sz="2400" b="1" dirty="0" smtClean="0">
                <a:solidFill>
                  <a:srgbClr val="D60093"/>
                </a:solidFill>
              </a:rPr>
              <a:t>Приоритетные направления взаимодействия </a:t>
            </a:r>
            <a:br>
              <a:rPr lang="ru-RU" sz="2400" b="1" dirty="0" smtClean="0">
                <a:solidFill>
                  <a:srgbClr val="D60093"/>
                </a:solidFill>
              </a:rPr>
            </a:br>
            <a:r>
              <a:rPr lang="ru-RU" sz="2400" b="1" dirty="0" smtClean="0">
                <a:solidFill>
                  <a:srgbClr val="D60093"/>
                </a:solidFill>
              </a:rPr>
              <a:t>семьи и ДОУ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137025"/>
          </a:xfrm>
        </p:spPr>
        <p:txBody>
          <a:bodyPr/>
          <a:lstStyle/>
          <a:p>
            <a:r>
              <a:rPr lang="ru-RU" sz="2000" dirty="0" smtClean="0">
                <a:solidFill>
                  <a:schemeClr val="accent2"/>
                </a:solidFill>
              </a:rPr>
              <a:t>Установление партнерских отношений с семьями воспитанников</a:t>
            </a:r>
          </a:p>
          <a:p>
            <a:r>
              <a:rPr lang="ru-RU" sz="2000" dirty="0" smtClean="0">
                <a:solidFill>
                  <a:schemeClr val="accent2"/>
                </a:solidFill>
              </a:rPr>
              <a:t>Создание атмосферы взаимопонимания, общности интересов, эмоциональной </a:t>
            </a:r>
            <a:r>
              <a:rPr lang="ru-RU" sz="2000" dirty="0" err="1" smtClean="0">
                <a:solidFill>
                  <a:schemeClr val="accent2"/>
                </a:solidFill>
              </a:rPr>
              <a:t>взаимоподдержки</a:t>
            </a:r>
            <a:endParaRPr lang="ru-RU" sz="2000" dirty="0" smtClean="0">
              <a:solidFill>
                <a:schemeClr val="accent2"/>
              </a:solidFill>
            </a:endParaRPr>
          </a:p>
          <a:p>
            <a:r>
              <a:rPr lang="ru-RU" sz="2000" dirty="0" smtClean="0">
                <a:solidFill>
                  <a:schemeClr val="accent2"/>
                </a:solidFill>
              </a:rPr>
              <a:t>Активизация и обогащение воспитательских умений родителей</a:t>
            </a:r>
          </a:p>
        </p:txBody>
      </p:sp>
      <p:pic>
        <p:nvPicPr>
          <p:cNvPr id="92165" name="Picture 5" descr="дети и спорт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308850" y="981075"/>
            <a:ext cx="1223963" cy="917575"/>
          </a:xfrm>
          <a:prstGeom prst="rect">
            <a:avLst/>
          </a:prstGeom>
          <a:noFill/>
        </p:spPr>
      </p:pic>
      <p:pic>
        <p:nvPicPr>
          <p:cNvPr id="92166" name="Picture 6" descr="цветок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11188" y="908050"/>
            <a:ext cx="1141412" cy="1109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67" name="Picture 7" descr="технология НДД и др 068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268538" y="3573463"/>
            <a:ext cx="4679950" cy="3100387"/>
          </a:xfrm>
          <a:prstGeom prst="rect">
            <a:avLst/>
          </a:prstGeom>
          <a:noFill/>
          <a:ln w="38100">
            <a:solidFill>
              <a:srgbClr val="D60093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ru-RU" sz="3600" b="1" i="1" dirty="0" smtClean="0">
                <a:solidFill>
                  <a:sysClr val="windowText" lastClr="000000"/>
                </a:solidFill>
              </a:rPr>
              <a:t>Совместные физкультурные занятия</a:t>
            </a:r>
            <a:endParaRPr lang="ru-RU" sz="3600" dirty="0" smtClean="0">
              <a:solidFill>
                <a:srgbClr val="CC00CC"/>
              </a:solidFill>
              <a:cs typeface="Times New Roman" pitchFamily="18" charset="0"/>
            </a:endParaRP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71550" y="4652963"/>
            <a:ext cx="7129463" cy="1871662"/>
          </a:xfrm>
        </p:spPr>
        <p:txBody>
          <a:bodyPr/>
          <a:lstStyle/>
          <a:p>
            <a:pPr algn="ctr">
              <a:buFontTx/>
              <a:buNone/>
            </a:pPr>
            <a:endParaRPr lang="ru-RU" sz="2000" dirty="0" smtClean="0">
              <a:solidFill>
                <a:schemeClr val="accent2"/>
              </a:solidFill>
            </a:endParaRPr>
          </a:p>
        </p:txBody>
      </p:sp>
      <p:pic>
        <p:nvPicPr>
          <p:cNvPr id="91141" name="Picture 5" descr="цветок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11188" y="5373688"/>
            <a:ext cx="1141412" cy="1109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4932040" y="1700808"/>
            <a:ext cx="4032448" cy="2269488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Пропаганда здорового образа жизни</a:t>
            </a:r>
            <a:endParaRPr lang="ru-RU" sz="2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2483768" y="4653136"/>
            <a:ext cx="3824147" cy="1729847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Психологическая поддержка и помощь детям  и взрослым</a:t>
            </a:r>
            <a:endParaRPr lang="ru-RU" sz="2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107504" y="2276872"/>
            <a:ext cx="3672408" cy="1697146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Повышают эффективность взаимодействия ДОУ с семьей</a:t>
            </a:r>
            <a:endParaRPr lang="ru-RU" sz="2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ru-RU" sz="4800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71550" y="4652963"/>
            <a:ext cx="7129463" cy="1871662"/>
          </a:xfrm>
        </p:spPr>
        <p:txBody>
          <a:bodyPr/>
          <a:lstStyle/>
          <a:p>
            <a:pPr algn="ctr">
              <a:buFontTx/>
              <a:buNone/>
            </a:pPr>
            <a:endParaRPr lang="ru-RU" sz="2000" dirty="0" smtClean="0">
              <a:solidFill>
                <a:schemeClr val="accent2"/>
              </a:solidFill>
            </a:endParaRPr>
          </a:p>
        </p:txBody>
      </p:sp>
      <p:pic>
        <p:nvPicPr>
          <p:cNvPr id="91140" name="Picture 4" descr="дети с радугой"/>
          <p:cNvPicPr>
            <a:picLocks noGrp="1" noChangeAspect="1" noChangeArrowheads="1"/>
          </p:cNvPicPr>
          <p:nvPr>
            <p:ph type="body" sz="half" idx="2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2267744" y="2276872"/>
            <a:ext cx="4968552" cy="3888432"/>
          </a:xfrm>
          <a:noFill/>
          <a:ln w="38100">
            <a:solidFill>
              <a:srgbClr val="FEFE60"/>
            </a:solidFill>
          </a:ln>
        </p:spPr>
      </p:pic>
      <p:pic>
        <p:nvPicPr>
          <p:cNvPr id="91141" name="Picture 5" descr="цветок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11188" y="5373688"/>
            <a:ext cx="1141412" cy="1109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Кимоно">
  <a:themeElements>
    <a:clrScheme name="Кимоно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2_Кимоно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имоно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Kimono</Template>
  <TotalTime>1642</TotalTime>
  <Words>253</Words>
  <Application>Microsoft Office PowerPoint</Application>
  <PresentationFormat>Экран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Оформление по умолчанию</vt:lpstr>
      <vt:lpstr>2_Кимоно</vt:lpstr>
      <vt:lpstr>Муниципальное  дошкольное образовательное бюджетное учреждение «Детский сад с.Ракитное» Дальнереченского муниципального района Приморского края </vt:lpstr>
      <vt:lpstr>«Навстречу друг другу» </vt:lpstr>
      <vt:lpstr>Здоровьесберегающие технологии</vt:lpstr>
      <vt:lpstr>Этапы реализации технологии  «Навстречу друг другу» в ДОУ</vt:lpstr>
      <vt:lpstr>Совместные физкультурные занятия с родителями</vt:lpstr>
      <vt:lpstr>Задачи ДОУ по физическому воспитанию с родителями:</vt:lpstr>
      <vt:lpstr>Приоритетные направления взаимодействия  семьи и ДОУ</vt:lpstr>
      <vt:lpstr>Совместные физкультурные занятия</vt:lpstr>
      <vt:lpstr>Спасибо за внимание!</vt:lpstr>
    </vt:vector>
  </TitlesOfParts>
  <Company>Tycoon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vasil</dc:creator>
  <cp:lastModifiedBy>Стас</cp:lastModifiedBy>
  <cp:revision>138</cp:revision>
  <dcterms:created xsi:type="dcterms:W3CDTF">2007-08-21T14:31:07Z</dcterms:created>
  <dcterms:modified xsi:type="dcterms:W3CDTF">2023-01-10T20:33:19Z</dcterms:modified>
</cp:coreProperties>
</file>